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70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365" autoAdjust="0"/>
  </p:normalViewPr>
  <p:slideViewPr>
    <p:cSldViewPr snapToGrid="0">
      <p:cViewPr>
        <p:scale>
          <a:sx n="100" d="100"/>
          <a:sy n="100" d="100"/>
        </p:scale>
        <p:origin x="23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061913-E192-4FDF-83C8-27CB55BD3BDF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F2988-7934-43D1-88EF-D500693B2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56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Theory #1</a:t>
            </a:r>
          </a:p>
          <a:p>
            <a:pPr marL="171450" indent="-171450">
              <a:buFontTx/>
              <a:buChar char="-"/>
            </a:pPr>
            <a:r>
              <a:rPr lang="en-US" dirty="0"/>
              <a:t>There has been no celestial body found </a:t>
            </a:r>
          </a:p>
          <a:p>
            <a:pPr marL="171450" indent="-171450">
              <a:buFontTx/>
              <a:buChar char="-"/>
            </a:pPr>
            <a:r>
              <a:rPr lang="en-US" dirty="0"/>
              <a:t>Lava tunnels tell another story about its formation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First theory about the craters formation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Some relate this to the Great extinction, also unlikely</a:t>
            </a:r>
          </a:p>
          <a:p>
            <a:pPr marL="0" indent="0">
              <a:buFontTx/>
              <a:buNone/>
            </a:pPr>
            <a:r>
              <a:rPr lang="en-US" dirty="0"/>
              <a:t>Theory #2</a:t>
            </a:r>
          </a:p>
          <a:p>
            <a:pPr marL="171450" indent="-171450">
              <a:buFontTx/>
              <a:buChar char="-"/>
            </a:pPr>
            <a:r>
              <a:rPr lang="en-US" dirty="0"/>
              <a:t>Possible, area is clearly volcanic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Many lava tubes travel to the three volcanic mountains on the craters ridge</a:t>
            </a:r>
          </a:p>
          <a:p>
            <a:pPr marL="171450" indent="-171450">
              <a:buFontTx/>
              <a:buChar char="-"/>
            </a:pPr>
            <a:r>
              <a:rPr lang="en-US" dirty="0"/>
              <a:t>No lava chamber has been located</a:t>
            </a:r>
          </a:p>
          <a:p>
            <a:pPr marL="0" indent="0">
              <a:buFontTx/>
              <a:buNone/>
            </a:pPr>
            <a:r>
              <a:rPr lang="en-US" dirty="0"/>
              <a:t>Theory #3</a:t>
            </a:r>
          </a:p>
          <a:p>
            <a:pPr marL="171450" indent="-171450">
              <a:buFontTx/>
              <a:buChar char="-"/>
            </a:pPr>
            <a:r>
              <a:rPr lang="en-US" dirty="0"/>
              <a:t>Possible, Cust formation shows anomalies around this area</a:t>
            </a:r>
          </a:p>
          <a:p>
            <a:pPr marL="171450" indent="-171450">
              <a:buFontTx/>
              <a:buChar char="-"/>
            </a:pPr>
            <a:r>
              <a:rPr lang="en-US" dirty="0"/>
              <a:t>Unknown why this would happen if it’s true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952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94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3268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167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47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772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529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155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913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466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129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Evolution:</a:t>
            </a:r>
          </a:p>
          <a:p>
            <a:pPr marL="171450" indent="-171450">
              <a:buFontTx/>
              <a:buChar char="-"/>
            </a:pPr>
            <a:r>
              <a:rPr lang="en-US" dirty="0"/>
              <a:t>Ghost Bison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Smaller, shorter legs since they are no longer migratory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Warmer for the colder weather in crater, tend to steam off snow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Stone Fox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Evolved to blend in with higher level rock colors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Coat changes color depending on location in crater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Root Snake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Evolved to blend in with Methuselah Tree roots 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Wraps around tree roots and waits for prey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764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608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12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fact that there were no aftershocks was seen as extremely odd, the whole earthquake is shrouded in mystery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150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fact that there were no aftershocks was seen as extremely odd, the whole earthquake is shrouded in mystery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563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70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75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062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Lights were possibly Indigenous people, but this is disputed because they usually came in the summer</a:t>
            </a:r>
          </a:p>
          <a:p>
            <a:r>
              <a:rPr lang="en-US" dirty="0"/>
              <a:t>The Lights in the sky have been through to be shooting stars or even possibly a super nova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445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698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Unlikely to have been killed by Native Americans because</a:t>
            </a:r>
          </a:p>
          <a:p>
            <a:pPr marL="228600" indent="-228600">
              <a:buAutoNum type="alphaLcPeriod"/>
            </a:pPr>
            <a:r>
              <a:rPr lang="en-US" dirty="0"/>
              <a:t>Little to no contact with Native Americans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Cayuse and Paiute Peoples did not travel to the crater during the winter due to the harsh winters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95000"/>
                  </a:schemeClr>
                </a:solidFill>
              </a:rPr>
              <a:t>Aliens are extremely unlikely</a:t>
            </a:r>
          </a:p>
          <a:p>
            <a:pPr marL="228600" indent="-228600">
              <a:buAutoNum type="alphaLcPeriod"/>
            </a:pPr>
            <a:endParaRPr lang="en-US" dirty="0"/>
          </a:p>
          <a:p>
            <a:pPr marL="228600" indent="-228600">
              <a:buAutoNum type="alphaL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645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F2988-7934-43D1-88EF-D500693B2C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081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817F0-E103-46A3-800F-5CFA8F7C33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0F55B-AFEE-4982-9705-88F6E0BAA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BCBCB-942B-46B4-9FFB-78E236535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17574-A57F-4E13-BF35-190933ED6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6EA0C-99D8-4953-B15E-3879231AC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427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A3742-FC92-4224-A44B-5CDF0BDB7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8F58C5-180B-4A2D-8C54-CFE0ED60A9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84C62-D22B-4170-A02B-75A6BBAD5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1B45D-AE39-454E-A910-E8A932C2E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1567E-71B7-4339-845C-051C49CBB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20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79215A-0B87-4C4A-9A31-D03B9E0986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E1D76-EF23-4A13-AFB9-41F3D8B23E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28E70E-F072-432E-8B73-40657C24E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1BEB7-799F-4268-83F0-BD904C96D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AECBA-19EE-4838-9F3E-6F543865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67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7B10C-308C-4240-A889-5714ADECF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E5153-CE1A-4DD3-919C-D7CE86D4B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0C07-A5BA-4110-8A6C-6E160D01F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D7205-7332-4050-AA5F-13B4F0B5E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9BF52-2E38-4EDB-9435-1E20FF24D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19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50F17-E92F-40EE-883B-3339EAB83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95C835-F4BA-4C5F-899D-BF0CD03E9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37378-6A7B-4E45-A227-69FC420D2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ADF6F-2568-4CD5-BB9D-65678CD2F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0EE4A-AB54-46E9-A15D-B8C4B390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34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D2FCAE-0D6B-414D-8B87-E58787981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C10A68-557A-4FB3-BAF2-F19020AF93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C956C-5573-4788-B211-A582C9266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39052D-2B06-41C2-B1D1-1B6F4861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D14387-1272-4191-91F5-ABE34E42B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B99CE4-273C-4F85-9912-FE09D7CD3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20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A3DD1-6288-47CF-8C49-48BDCF0A1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BB4573-C9C8-4308-996A-512B70FF3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AF83F-4159-4225-A041-9F0813C40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6B0D46-BE2D-45A4-93A1-CC7D85406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3596FE-C567-4EE5-8BD9-F54FA92702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16960A-851F-4568-86C4-42ABE674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FA164A-45D2-4DE5-B236-35BBD1A48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D7EDF4-1DAB-4909-BB82-EF9400230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42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2FFF-076E-44E2-819C-6A617AB42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F701F7-D12A-461F-939A-FE84682E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5C0307-76F6-433F-A944-BC593859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9DE154-6A4E-4D10-A5A5-FE2DA7911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97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E1D721-7C14-4459-A4AC-A988EE867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B91A34-F645-45F7-9C78-26BDD182F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8741B-B76B-48BA-995E-A26955DD6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48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29CB8-366A-452D-B204-E2AABF5A3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53C26-E454-4F8B-8837-E377917A0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853E59-717B-4794-8296-0E992A977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57F54E-67CA-4A9D-962E-2982DD4A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478EC-06AA-4ED8-BE8E-670BE8E4A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C4E28-5C62-4AE7-93B4-4E8DE5B0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96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9B39E-D76B-4406-8C71-66AD33629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CC2D83-9F2C-4C31-A98C-2601352D9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7F24E-0F3C-4CCB-AF56-A81ADF0A68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6653BB-E18B-447A-A921-F94C0DFE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089C59-5D96-4060-8F6B-6530808B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29C05B-1046-45CC-9C73-634D5B64C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6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E0DE70-B4FE-46F3-8C97-D4C611244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0A8DC-510A-4975-AAE1-030BCA64A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D7A6F-3692-4199-AA6A-59E51A35AE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279C4-D387-4238-8DDC-8DFC104A5B73}" type="datetimeFigureOut">
              <a:rPr lang="en-US" smtClean="0"/>
              <a:t>1/7/2022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D104F-3A7E-4BC7-B79A-0327811B17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25CCC-4647-4581-A3EB-AEABDD64CF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41BDE5-DA0D-4C38-931C-B082C939D9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5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.png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.png"/><Relationship Id="rId4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ountain, sky, outdoor, tree&#10;&#10;Description automatically generated">
            <a:extLst>
              <a:ext uri="{FF2B5EF4-FFF2-40B4-BE49-F238E27FC236}">
                <a16:creationId xmlns:a16="http://schemas.microsoft.com/office/drawing/2014/main" id="{BA7E9740-9FDE-4EB8-9A6B-D5E2EED8C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89" b="20851"/>
          <a:stretch/>
        </p:blipFill>
        <p:spPr>
          <a:xfrm>
            <a:off x="0" y="390078"/>
            <a:ext cx="12192000" cy="601072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BASIC OVERVIEW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Saranoma Highlands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38290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82486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Located in the Saranoma Highlands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Mountainous area in Eastern Oregon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Filled with Forests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Large attraction in Saranoma County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Run by the National Park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Surrounding area facilitated by the U.S. Forest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Became a National Park in 1921</a:t>
            </a:r>
          </a:p>
        </p:txBody>
      </p:sp>
    </p:spTree>
    <p:extLst>
      <p:ext uri="{BB962C8B-B14F-4D97-AF65-F5344CB8AC3E}">
        <p14:creationId xmlns:p14="http://schemas.microsoft.com/office/powerpoint/2010/main" val="1902866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mountains around it&#10;&#10;Description automatically generated with medium confidence">
            <a:extLst>
              <a:ext uri="{FF2B5EF4-FFF2-40B4-BE49-F238E27FC236}">
                <a16:creationId xmlns:a16="http://schemas.microsoft.com/office/drawing/2014/main" id="{D82F1FCB-044F-4CD0-9D1D-D3E439B60E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646" b="21765"/>
          <a:stretch/>
        </p:blipFill>
        <p:spPr>
          <a:xfrm>
            <a:off x="0" y="452246"/>
            <a:ext cx="12192000" cy="59485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JOHANSSON SISTERS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Overview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The Johansson Sisters are commonly referred to as “The Second Lewis and Clark”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Responsible for documenting much of the Midwest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Immigrants from Norway, running from Christian persecution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>
                    <a:lumMod val="95000"/>
                  </a:schemeClr>
                </a:solidFill>
              </a:rPr>
              <a:t>Notable Discoveries: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Documented many of the Colorado Mountain Ranges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Were some of the first people to encounter tribes in Wyoming, mainly the Shoshone and the Arapaho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Documented aspects of Yellowstone’s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Three Sisters Route through the Rocky Mountains (Including the Three Sisters Mountains)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Documenting the area in an around the Saranoma crater </a:t>
            </a:r>
          </a:p>
        </p:txBody>
      </p:sp>
    </p:spTree>
    <p:extLst>
      <p:ext uri="{BB962C8B-B14F-4D97-AF65-F5344CB8AC3E}">
        <p14:creationId xmlns:p14="http://schemas.microsoft.com/office/powerpoint/2010/main" val="4040122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outdoor, nature, ocean floor&#10;&#10;Description automatically generated">
            <a:extLst>
              <a:ext uri="{FF2B5EF4-FFF2-40B4-BE49-F238E27FC236}">
                <a16:creationId xmlns:a16="http://schemas.microsoft.com/office/drawing/2014/main" id="{7E6329F4-225A-4FA4-AC48-A2FCFF485A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1140"/>
          <a:stretch/>
        </p:blipFill>
        <p:spPr>
          <a:xfrm>
            <a:off x="0" y="-21475"/>
            <a:ext cx="12192000" cy="64222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JOHANSSON SISTERS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Overview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669607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>
                    <a:lumMod val="95000"/>
                  </a:schemeClr>
                </a:solidFill>
              </a:rPr>
              <a:t>The sisters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>
                    <a:lumMod val="95000"/>
                  </a:schemeClr>
                </a:solidFill>
              </a:rPr>
              <a:t>Aud Johansson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>
                    <a:lumMod val="95000"/>
                  </a:schemeClr>
                </a:solidFill>
              </a:rPr>
              <a:t>Aud Johansson was 24 at the time of departure from independence with her sister. Aud was known to be an excellent naturalist and geologist.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>
                    <a:lumMod val="95000"/>
                  </a:schemeClr>
                </a:solidFill>
              </a:rPr>
              <a:t>Catherine Johansson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250" dirty="0">
                <a:solidFill>
                  <a:schemeClr val="bg1">
                    <a:lumMod val="95000"/>
                  </a:schemeClr>
                </a:solidFill>
              </a:rPr>
              <a:t>Catherine was 27 at the time of departure. Born Kari Johansson but started to use the name Catherine when she converted to Christianity. She was an impressive linguist. </a:t>
            </a:r>
          </a:p>
        </p:txBody>
      </p:sp>
      <p:pic>
        <p:nvPicPr>
          <p:cNvPr id="15" name="Picture 14" descr="A person holding a basket&#10;&#10;Description automatically generated with low confidence">
            <a:extLst>
              <a:ext uri="{FF2B5EF4-FFF2-40B4-BE49-F238E27FC236}">
                <a16:creationId xmlns:a16="http://schemas.microsoft.com/office/drawing/2014/main" id="{D99AD845-904C-4AF2-AEC1-08F5BA7A9D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875" y="1304242"/>
            <a:ext cx="2670175" cy="40496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6A2E53A-00FE-45EB-BE72-C71B8CED4A5A}"/>
              </a:ext>
            </a:extLst>
          </p:cNvPr>
          <p:cNvSpPr txBox="1"/>
          <p:nvPr/>
        </p:nvSpPr>
        <p:spPr>
          <a:xfrm>
            <a:off x="8235950" y="5226937"/>
            <a:ext cx="152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Aud Johansson in 1840</a:t>
            </a:r>
          </a:p>
        </p:txBody>
      </p:sp>
    </p:spTree>
    <p:extLst>
      <p:ext uri="{BB962C8B-B14F-4D97-AF65-F5344CB8AC3E}">
        <p14:creationId xmlns:p14="http://schemas.microsoft.com/office/powerpoint/2010/main" val="4019971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ndscape with hills and trees&#10;&#10;Description automatically generated with low confidence">
            <a:extLst>
              <a:ext uri="{FF2B5EF4-FFF2-40B4-BE49-F238E27FC236}">
                <a16:creationId xmlns:a16="http://schemas.microsoft.com/office/drawing/2014/main" id="{B8B611F5-00C9-4DAC-A2DF-5228E11599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90" r="18817"/>
          <a:stretch/>
        </p:blipFill>
        <p:spPr>
          <a:xfrm>
            <a:off x="0" y="53480"/>
            <a:ext cx="12192000" cy="68045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JOHANSSON SISTERS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Sisters In Saranoma Crater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</a:rPr>
              <a:t>Reached the Crater in 1838, where they documented most of the area outside the crater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</a:rPr>
              <a:t>Later entered the crater through the pass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</a:rPr>
              <a:t>Discovered Neilman cabin after exploring the crater for 2 months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</a:rPr>
              <a:t>Inside found the diary of Joseph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</a:rPr>
              <a:t>Were not able to locate Joseph himself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</a:rPr>
              <a:t>Found Body of Annie at the mid-base of what is now Mount Annie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</a:rPr>
              <a:t>Body was in mostly perfect condition, but the sisters recorded that the body was “…perforated with small holes, about 3mm each in diameter, almost exactly 12.3cm apart from each other…”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</a:rPr>
              <a:t>Body was buried where she was found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950" dirty="0">
                <a:solidFill>
                  <a:schemeClr val="bg1">
                    <a:lumMod val="95000"/>
                  </a:schemeClr>
                </a:solidFill>
              </a:rPr>
              <a:t>Body was exhumed in 1975 to study the remains. Body was mostly bones, but bones had evidence of the described perforations </a:t>
            </a:r>
          </a:p>
        </p:txBody>
      </p:sp>
    </p:spTree>
    <p:extLst>
      <p:ext uri="{BB962C8B-B14F-4D97-AF65-F5344CB8AC3E}">
        <p14:creationId xmlns:p14="http://schemas.microsoft.com/office/powerpoint/2010/main" val="458680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ke surrounded by trees and mountains&#10;&#10;Description automatically generated with medium confidence">
            <a:extLst>
              <a:ext uri="{FF2B5EF4-FFF2-40B4-BE49-F238E27FC236}">
                <a16:creationId xmlns:a16="http://schemas.microsoft.com/office/drawing/2014/main" id="{11B65E47-EA91-4F4E-AA5A-44A97164A3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01" b="21184"/>
          <a:stretch/>
        </p:blipFill>
        <p:spPr>
          <a:xfrm>
            <a:off x="0" y="414250"/>
            <a:ext cx="12192000" cy="5986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JOHANSSON SISTERS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Sisters In Saranoma Crater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Sisters also discovered remains of Rachel and Francine in 1840 on return trip to the crater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Skulls were exhumed in 1975 and it was discovered that their deaths were from head trauma and not hypothermia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Sisters left crater after a number of months and retuned to Missouri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Returned to the crater with close and extended family, along with others to establish a permanent settlement in 1840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Established the settlement that is now St. Catharine</a:t>
            </a:r>
          </a:p>
        </p:txBody>
      </p:sp>
    </p:spTree>
    <p:extLst>
      <p:ext uri="{BB962C8B-B14F-4D97-AF65-F5344CB8AC3E}">
        <p14:creationId xmlns:p14="http://schemas.microsoft.com/office/powerpoint/2010/main" val="29154061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ooden, outdoor, grass, building&#10;&#10;Description automatically generated">
            <a:extLst>
              <a:ext uri="{FF2B5EF4-FFF2-40B4-BE49-F238E27FC236}">
                <a16:creationId xmlns:a16="http://schemas.microsoft.com/office/drawing/2014/main" id="{2BBD115C-0121-4884-9C07-6E26A961E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  <a14:imgEffect>
                      <a14:brightnessContrast brigh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PRESENCE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Fort Saranoma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Established 1870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Built near Johansson Settlement, against protests from local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Fort was built to protect travels on the Oregon trail, as well as the crater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Highly disputed as the area was known to be relatively safe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Fort would stay garrisoned until 1902 where it was decommissioned and given to the 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Eventually turned into a museum in 1915, part of a grater push to preserve the history of the crater.</a:t>
            </a:r>
          </a:p>
        </p:txBody>
      </p:sp>
    </p:spTree>
    <p:extLst>
      <p:ext uri="{BB962C8B-B14F-4D97-AF65-F5344CB8AC3E}">
        <p14:creationId xmlns:p14="http://schemas.microsoft.com/office/powerpoint/2010/main" val="37237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animals walking on a road&#10;&#10;Description automatically generated with low confidence">
            <a:extLst>
              <a:ext uri="{FF2B5EF4-FFF2-40B4-BE49-F238E27FC236}">
                <a16:creationId xmlns:a16="http://schemas.microsoft.com/office/drawing/2014/main" id="{EBCE8029-649B-4F2C-84B4-EF26FACF1E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569" b="14887"/>
          <a:stretch/>
        </p:blipFill>
        <p:spPr>
          <a:xfrm>
            <a:off x="0" y="403721"/>
            <a:ext cx="12192000" cy="59970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MILITARY PRESENCE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Outpost 13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7277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Established 1942 as depot and service junction for supplies coming from the mid-west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Actual purpose was to store chemical weapons, used the extensive cave system below as storage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Called outpost 13 because the cave below were said to be haunted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Post WW2 the depot continued to serve as until the 1975 earthquake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Earthquake caused damage to tunnels, which posed hazard to chemical weapons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95000"/>
                  </a:schemeClr>
                </a:solidFill>
              </a:rPr>
              <a:t>Chemicals were moved to Umatilla Chemical Depot and then disposed of   </a:t>
            </a:r>
          </a:p>
        </p:txBody>
      </p:sp>
      <p:pic>
        <p:nvPicPr>
          <p:cNvPr id="15" name="Picture 14" descr="A picture containing wall, indoor, person, ceiling&#10;&#10;Description automatically generated">
            <a:extLst>
              <a:ext uri="{FF2B5EF4-FFF2-40B4-BE49-F238E27FC236}">
                <a16:creationId xmlns:a16="http://schemas.microsoft.com/office/drawing/2014/main" id="{C65A271F-ED7C-46D8-B4BB-92176E56A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992" y="1790365"/>
            <a:ext cx="2271007" cy="3009085"/>
          </a:xfrm>
          <a:prstGeom prst="rect">
            <a:avLst/>
          </a:prstGeom>
          <a:effectLst>
            <a:softEdge rad="1016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AD18810-913E-40A5-A0E8-3FF6D6893BD7}"/>
              </a:ext>
            </a:extLst>
          </p:cNvPr>
          <p:cNvSpPr txBox="1"/>
          <p:nvPr/>
        </p:nvSpPr>
        <p:spPr>
          <a:xfrm>
            <a:off x="8420099" y="4843471"/>
            <a:ext cx="20478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Chemical Weapons at Umatilla</a:t>
            </a:r>
          </a:p>
        </p:txBody>
      </p:sp>
    </p:spTree>
    <p:extLst>
      <p:ext uri="{BB962C8B-B14F-4D97-AF65-F5344CB8AC3E}">
        <p14:creationId xmlns:p14="http://schemas.microsoft.com/office/powerpoint/2010/main" val="261914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with building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925B4A1-B259-4048-B91C-8072E2B8A9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8"/>
          <a:stretch/>
        </p:blipFill>
        <p:spPr>
          <a:xfrm>
            <a:off x="-12701" y="-10738"/>
            <a:ext cx="12209179" cy="64115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CATHARINE'S TOWN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Establishment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Following second trip 1840 Johansson's brought the rest of their family along with some others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Settled in the Crater Hearth, need mount Francine, had good environment for farming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Town originally referred to as “Johansson’s Town” or “Crater Town”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Aud began to refer to the town as St. Catharine's Town as part of a joke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Poking fun at her Religious piety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Name became more common after Catharine’s death in 1882</a:t>
            </a:r>
          </a:p>
        </p:txBody>
      </p:sp>
    </p:spTree>
    <p:extLst>
      <p:ext uri="{BB962C8B-B14F-4D97-AF65-F5344CB8AC3E}">
        <p14:creationId xmlns:p14="http://schemas.microsoft.com/office/powerpoint/2010/main" val="611982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mountain, sky, outdoor&#10;&#10;Description automatically generated">
            <a:extLst>
              <a:ext uri="{FF2B5EF4-FFF2-40B4-BE49-F238E27FC236}">
                <a16:creationId xmlns:a16="http://schemas.microsoft.com/office/drawing/2014/main" id="{57A36583-C76F-4062-91BC-3DA8D4C666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99" b="12224"/>
          <a:stretch/>
        </p:blipFill>
        <p:spPr>
          <a:xfrm>
            <a:off x="0" y="446673"/>
            <a:ext cx="12192000" cy="59541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St. CATHARINE'S TOWN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Oregon Trail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Town became an important stop on the Oregon trail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Referred to as the “First stop on the new frontier”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Had large public building called the Hearth House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Town began to expand, especially after the establishment of fort Saranoma in 1870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Town was officially incorporated in 1890 with a population of 2 ,721</a:t>
            </a:r>
          </a:p>
        </p:txBody>
      </p:sp>
    </p:spTree>
    <p:extLst>
      <p:ext uri="{BB962C8B-B14F-4D97-AF65-F5344CB8AC3E}">
        <p14:creationId xmlns:p14="http://schemas.microsoft.com/office/powerpoint/2010/main" val="101655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ke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830D7FC-3FBC-4B93-978D-8C06288B6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18"/>
          <a:stretch/>
        </p:blipFill>
        <p:spPr>
          <a:xfrm>
            <a:off x="0" y="-21476"/>
            <a:ext cx="12192000" cy="64222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MANAGMENT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Park Overview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Park Signed into law by congress in 1921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St. Catharine given land inside the park as well as special authority in the surrounding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St. Catherine works with NPS to support tourism and conservation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Park includes many parks, the Main Crater, the Crater Basin, the Underground tunnels, the Seats of Mars and the Crater Lowlands</a:t>
            </a:r>
          </a:p>
        </p:txBody>
      </p:sp>
    </p:spTree>
    <p:extLst>
      <p:ext uri="{BB962C8B-B14F-4D97-AF65-F5344CB8AC3E}">
        <p14:creationId xmlns:p14="http://schemas.microsoft.com/office/powerpoint/2010/main" val="2871807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in the mountains&#10;&#10;Description automatically generated with low confidence">
            <a:extLst>
              <a:ext uri="{FF2B5EF4-FFF2-40B4-BE49-F238E27FC236}">
                <a16:creationId xmlns:a16="http://schemas.microsoft.com/office/drawing/2014/main" id="{2B35AB1E-3AB3-422B-87F3-69B9C2E79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5679"/>
          <a:stretch/>
        </p:blipFill>
        <p:spPr>
          <a:xfrm>
            <a:off x="0" y="-3670"/>
            <a:ext cx="12192000" cy="64008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MANAGMENT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Main Crater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Inside the crater is usually referred to as the “Hearth”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Has many mountains but only three extinct volcanic mountain Annie, Francine, and Emma. Called the Crater sisters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Mountains are named after the Neilman sisters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Most wildlife lives in the Hearth but have spread out throughout some of the highlands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Only opening is called caters pass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>
                    <a:lumMod val="95000"/>
                  </a:schemeClr>
                </a:solidFill>
              </a:rPr>
              <a:t>Formed after years of erosion from snow, as well as weak rock deposits.</a:t>
            </a:r>
          </a:p>
        </p:txBody>
      </p:sp>
    </p:spTree>
    <p:extLst>
      <p:ext uri="{BB962C8B-B14F-4D97-AF65-F5344CB8AC3E}">
        <p14:creationId xmlns:p14="http://schemas.microsoft.com/office/powerpoint/2010/main" val="3506482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w Dinosaur Species From Chile Had a Unique Slashing Tail | Science News |  US News">
            <a:extLst>
              <a:ext uri="{FF2B5EF4-FFF2-40B4-BE49-F238E27FC236}">
                <a16:creationId xmlns:a16="http://schemas.microsoft.com/office/drawing/2014/main" id="{41B35D30-5987-465D-8474-7F45502389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588"/>
          <a:stretch/>
        </p:blipFill>
        <p:spPr bwMode="auto">
          <a:xfrm>
            <a:off x="0" y="430772"/>
            <a:ext cx="12192000" cy="5970028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PRE-HISTORY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36625" y="985955"/>
            <a:ext cx="9994900" cy="4864615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14425" y="1190824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Crater Formation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190625" y="1776239"/>
            <a:ext cx="38290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14425" y="1768499"/>
            <a:ext cx="9572625" cy="398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Theory #1 – Celestial Impact Theory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The crater was formed by a large celestial during the late Permian period.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Likely Untrue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Theory #2 – Caldera Theory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The crater is a Caldera formed by a massive super volcano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Possibly True, little evidence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Theory #3 – Crust Anomaly Theory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An anomaly in the earths crust caused the crust to crack in a perfect circle and form the crater after millions of years of expansion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300" dirty="0">
                <a:solidFill>
                  <a:schemeClr val="bg1">
                    <a:lumMod val="95000"/>
                  </a:schemeClr>
                </a:solidFill>
              </a:rPr>
              <a:t>Also possible, some evidence, can not be confirmed</a:t>
            </a:r>
          </a:p>
        </p:txBody>
      </p:sp>
    </p:spTree>
    <p:extLst>
      <p:ext uri="{BB962C8B-B14F-4D97-AF65-F5344CB8AC3E}">
        <p14:creationId xmlns:p14="http://schemas.microsoft.com/office/powerpoint/2010/main" val="3598397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nature, cave&#10;&#10;Description automatically generated">
            <a:extLst>
              <a:ext uri="{FF2B5EF4-FFF2-40B4-BE49-F238E27FC236}">
                <a16:creationId xmlns:a16="http://schemas.microsoft.com/office/drawing/2014/main" id="{BEEEBCD0-84F7-483C-B8EC-4948042F69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68" b="15178"/>
          <a:stretch/>
        </p:blipFill>
        <p:spPr>
          <a:xfrm>
            <a:off x="0" y="414250"/>
            <a:ext cx="12192000" cy="5986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MANAGMENT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 Underground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The highlands are filled with underground lava tunnels, possibly from the formation of the highlands and the crater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Most tunnels are connected to the three crater sisters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Tunnel have been partially mapped through exploration, and through using underground penetrating radar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Tunnels have not been completely explored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Tunnels have resulted in many deaths and disappearances </a:t>
            </a:r>
          </a:p>
        </p:txBody>
      </p:sp>
    </p:spTree>
    <p:extLst>
      <p:ext uri="{BB962C8B-B14F-4D97-AF65-F5344CB8AC3E}">
        <p14:creationId xmlns:p14="http://schemas.microsoft.com/office/powerpoint/2010/main" val="358535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dy of water with hills around it&#10;&#10;Description automatically generated with medium confidence">
            <a:extLst>
              <a:ext uri="{FF2B5EF4-FFF2-40B4-BE49-F238E27FC236}">
                <a16:creationId xmlns:a16="http://schemas.microsoft.com/office/drawing/2014/main" id="{DC2A6B8F-74B1-4560-8896-D961B184F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50"/>
            <a:ext cx="12192000" cy="66198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MANAGMENT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Crater Basin and Lake Luther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The Crater basin is an area behind the crater and contains a large lake known as lake Luther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Lake Luther is one of the largest lakes Oregon.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Lake is made up of run off from the mount Annie and eastern glaciers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Popular boating location </a:t>
            </a:r>
          </a:p>
        </p:txBody>
      </p:sp>
    </p:spTree>
    <p:extLst>
      <p:ext uri="{BB962C8B-B14F-4D97-AF65-F5344CB8AC3E}">
        <p14:creationId xmlns:p14="http://schemas.microsoft.com/office/powerpoint/2010/main" val="42598859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mountain, nature, silhouette&#10;&#10;Description automatically generated">
            <a:extLst>
              <a:ext uri="{FF2B5EF4-FFF2-40B4-BE49-F238E27FC236}">
                <a16:creationId xmlns:a16="http://schemas.microsoft.com/office/drawing/2014/main" id="{DD1FDEAD-66C6-4329-B6A0-8837DA6A6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8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MANAGMENT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Seats of Mars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6838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Largest concentration of hills in the Saranoma Highlands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Famous for their view of the night sky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Named by Ida Johansson, daughter of Catherine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Ida was and accomplished astronomer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Made many discoveries including the location of Alpha Centauri years before official discovery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Astronomical Observatory build in 1975 after earthquake, the area was chosen years before by Ida</a:t>
            </a:r>
          </a:p>
        </p:txBody>
      </p:sp>
      <p:pic>
        <p:nvPicPr>
          <p:cNvPr id="15" name="Picture 14" descr="A picture containing sky, outdoor, building, dome&#10;&#10;Description automatically generated">
            <a:extLst>
              <a:ext uri="{FF2B5EF4-FFF2-40B4-BE49-F238E27FC236}">
                <a16:creationId xmlns:a16="http://schemas.microsoft.com/office/drawing/2014/main" id="{2BF1B38E-DD6F-42E3-81C5-0855737FF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350" y="2394455"/>
            <a:ext cx="3061014" cy="217604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3DAA86F-DA1F-47C6-9652-070A5BAA5FF5}"/>
              </a:ext>
            </a:extLst>
          </p:cNvPr>
          <p:cNvSpPr txBox="1"/>
          <p:nvPr/>
        </p:nvSpPr>
        <p:spPr>
          <a:xfrm>
            <a:off x="7981949" y="4470286"/>
            <a:ext cx="20859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Ida Johansson Observatory</a:t>
            </a:r>
          </a:p>
        </p:txBody>
      </p:sp>
    </p:spTree>
    <p:extLst>
      <p:ext uri="{BB962C8B-B14F-4D97-AF65-F5344CB8AC3E}">
        <p14:creationId xmlns:p14="http://schemas.microsoft.com/office/powerpoint/2010/main" val="22292799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old&#10;&#10;Description automatically generated">
            <a:extLst>
              <a:ext uri="{FF2B5EF4-FFF2-40B4-BE49-F238E27FC236}">
                <a16:creationId xmlns:a16="http://schemas.microsoft.com/office/drawing/2014/main" id="{138AF8EE-0709-4B94-9A71-EC4B99E819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15" b="25885"/>
          <a:stretch/>
        </p:blipFill>
        <p:spPr>
          <a:xfrm>
            <a:off x="0" y="315124"/>
            <a:ext cx="12189279" cy="6085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NPS MANAGMENT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1975 Earthquake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January 16th, 1975, 6.6 Magnitude Earthquake occurred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Unknown why or how this happened, seems to confirm theory about the anomaly in the earth’s crust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Caused extensive damage to park infrastructure as well as St. Catharine’s Town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23 People died, 712 people suffered major injuries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No aftershocks occurred</a:t>
            </a:r>
          </a:p>
        </p:txBody>
      </p:sp>
    </p:spTree>
    <p:extLst>
      <p:ext uri="{BB962C8B-B14F-4D97-AF65-F5344CB8AC3E}">
        <p14:creationId xmlns:p14="http://schemas.microsoft.com/office/powerpoint/2010/main" val="38559238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house covered in snow&#10;&#10;Description automatically generated with medium confidence">
            <a:extLst>
              <a:ext uri="{FF2B5EF4-FFF2-40B4-BE49-F238E27FC236}">
                <a16:creationId xmlns:a16="http://schemas.microsoft.com/office/drawing/2014/main" id="{9F60C947-EB51-429E-98E5-D06DA0CD5A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204"/>
          <a:stretch/>
        </p:blipFill>
        <p:spPr>
          <a:xfrm>
            <a:off x="0" y="457199"/>
            <a:ext cx="12192000" cy="59115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PRESENT DAY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Saranoma Crater Today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Park has continued to operate for over 100 years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Average of 750,00 visitors a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Visitation wavers during the COVID-19 Pandemic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Contains resorts and inter-park hotels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Museums provide information about parks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lumMod val="95000"/>
                  </a:schemeClr>
                </a:solidFill>
              </a:rPr>
              <a:t>St. Catherine is a hub of tourist attractions and activities </a:t>
            </a:r>
          </a:p>
        </p:txBody>
      </p:sp>
    </p:spTree>
    <p:extLst>
      <p:ext uri="{BB962C8B-B14F-4D97-AF65-F5344CB8AC3E}">
        <p14:creationId xmlns:p14="http://schemas.microsoft.com/office/powerpoint/2010/main" val="289571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ky, mountain, snow, outdoor&#10;&#10;Description automatically generated">
            <a:extLst>
              <a:ext uri="{FF2B5EF4-FFF2-40B4-BE49-F238E27FC236}">
                <a16:creationId xmlns:a16="http://schemas.microsoft.com/office/drawing/2014/main" id="{38D8C18B-A54F-4463-AF1F-1485986D80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2" r="13926"/>
          <a:stretch/>
        </p:blipFill>
        <p:spPr>
          <a:xfrm>
            <a:off x="-1" y="315124"/>
            <a:ext cx="12192001" cy="62166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F772C2-A464-49D0-9F0A-C25E40864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00" y="2455862"/>
            <a:ext cx="6565900" cy="12954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THE END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-66675" y="-80797"/>
            <a:ext cx="12258675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-66675" y="6400800"/>
            <a:ext cx="12258675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B608708A-CBC7-4D04-86E7-7CFC7CDAB1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1586647"/>
            <a:ext cx="2392172" cy="311480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1B61F9A-3B14-478A-87AB-45EC96E6DBB7}"/>
              </a:ext>
            </a:extLst>
          </p:cNvPr>
          <p:cNvSpPr txBox="1">
            <a:spLocks/>
          </p:cNvSpPr>
          <p:nvPr/>
        </p:nvSpPr>
        <p:spPr>
          <a:xfrm>
            <a:off x="4064000" y="3751263"/>
            <a:ext cx="65659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solidFill>
                  <a:schemeClr val="bg1">
                    <a:lumMod val="95000"/>
                  </a:schemeClr>
                </a:solidFill>
              </a:rPr>
              <a:t>Please enjoy exploring your public lands!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</p:spTree>
    <p:extLst>
      <p:ext uri="{BB962C8B-B14F-4D97-AF65-F5344CB8AC3E}">
        <p14:creationId xmlns:p14="http://schemas.microsoft.com/office/powerpoint/2010/main" val="1173697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outdoor, sky, grass, tree&#10;&#10;Description automatically generated">
            <a:extLst>
              <a:ext uri="{FF2B5EF4-FFF2-40B4-BE49-F238E27FC236}">
                <a16:creationId xmlns:a16="http://schemas.microsoft.com/office/drawing/2014/main" id="{A9F82F3F-8C88-4555-AAAE-E4BFF9C3B8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47"/>
          <a:stretch/>
        </p:blipFill>
        <p:spPr>
          <a:xfrm>
            <a:off x="0" y="449525"/>
            <a:ext cx="12192000" cy="59512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PRE-HISTORY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3746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Animal Evolution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382905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82486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Park is home to many unique species of Animals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Ghost Bison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Stone Fox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Root Snake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Animals Entered by crossing over low parts of the crater and were trapped inside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Craters pass was formed 500,000 years 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Isolation facilitated unique evolutionary features </a:t>
            </a:r>
          </a:p>
        </p:txBody>
      </p:sp>
      <p:pic>
        <p:nvPicPr>
          <p:cNvPr id="5" name="Picture 4" descr="A pair of pink high heeled shoes&#10;&#10;Description automatically generated with low confidence">
            <a:extLst>
              <a:ext uri="{FF2B5EF4-FFF2-40B4-BE49-F238E27FC236}">
                <a16:creationId xmlns:a16="http://schemas.microsoft.com/office/drawing/2014/main" id="{38EBB43B-7FEA-4567-8BFC-56B049D0D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69" y="1245754"/>
            <a:ext cx="2304611" cy="1883696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D7A75A3F-9A61-4F79-9BFC-397EB8BCE5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130" y="3395439"/>
            <a:ext cx="1859520" cy="2349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302F48-98F5-4C4C-9ABB-A5BD0203A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194" y="3021114"/>
            <a:ext cx="1348826" cy="16050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F6DFA84-9004-4441-96B4-FFA6CC6E0EE0}"/>
              </a:ext>
            </a:extLst>
          </p:cNvPr>
          <p:cNvSpPr txBox="1"/>
          <p:nvPr/>
        </p:nvSpPr>
        <p:spPr>
          <a:xfrm>
            <a:off x="8214000" y="2747246"/>
            <a:ext cx="152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Saranoma Root Snake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0C7004-C5F6-4ED1-B2B5-FA47FA024A26}"/>
              </a:ext>
            </a:extLst>
          </p:cNvPr>
          <p:cNvSpPr txBox="1"/>
          <p:nvPr/>
        </p:nvSpPr>
        <p:spPr>
          <a:xfrm>
            <a:off x="9807328" y="4570203"/>
            <a:ext cx="73709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Stone Fox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080668-9DD3-466B-BB3B-97610C7F1879}"/>
              </a:ext>
            </a:extLst>
          </p:cNvPr>
          <p:cNvSpPr txBox="1"/>
          <p:nvPr/>
        </p:nvSpPr>
        <p:spPr>
          <a:xfrm>
            <a:off x="7532130" y="5344948"/>
            <a:ext cx="185951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Saranoma Crater Ghost Bison</a:t>
            </a:r>
          </a:p>
        </p:txBody>
      </p:sp>
    </p:spTree>
    <p:extLst>
      <p:ext uri="{BB962C8B-B14F-4D97-AF65-F5344CB8AC3E}">
        <p14:creationId xmlns:p14="http://schemas.microsoft.com/office/powerpoint/2010/main" val="1087258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ree, outdoor, nature, forest&#10;&#10;Description automatically generated">
            <a:extLst>
              <a:ext uri="{FF2B5EF4-FFF2-40B4-BE49-F238E27FC236}">
                <a16:creationId xmlns:a16="http://schemas.microsoft.com/office/drawing/2014/main" id="{82940DC0-BD45-48ED-96B0-E3D36BCE2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INDIGENOUS HISTORY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Cayuse and Paiute Peoples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Cayuse and Paiute were nomadic, never permanently lived in the crater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Came to crater year-round for trout fishing in the glass river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Agreement to Share the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Area not culturally important know the have mystical properties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Said to take people in the night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Also brings people back from the dead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Ghosts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Ghost Animals</a:t>
            </a:r>
          </a:p>
        </p:txBody>
      </p:sp>
    </p:spTree>
    <p:extLst>
      <p:ext uri="{BB962C8B-B14F-4D97-AF65-F5344CB8AC3E}">
        <p14:creationId xmlns:p14="http://schemas.microsoft.com/office/powerpoint/2010/main" val="891533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aerial view of a city&#10;&#10;Description automatically generated">
            <a:extLst>
              <a:ext uri="{FF2B5EF4-FFF2-40B4-BE49-F238E27FC236}">
                <a16:creationId xmlns:a16="http://schemas.microsoft.com/office/drawing/2014/main" id="{F78756A2-D808-4204-9A99-0FA5652D5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241"/>
          <a:stretch/>
        </p:blipFill>
        <p:spPr>
          <a:xfrm>
            <a:off x="-1" y="-21475"/>
            <a:ext cx="12192001" cy="68794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NEILMAN FAMILY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 Family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Family was Made up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Joseph Neilman - Husband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Racheal Neilman - Wife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Annie Neilman – Eldest Daughter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Emma Neilman – Middle Daughter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Francine Neilman – Youngest Daughter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Traveled alone to the west from Independence Missouri in 1834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This was seen as highly unusual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Joseph Noted in his diary that he was “…told by god to go alone…”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7714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ndscape with hills and a body of water&#10;&#10;Description automatically generated with low confidence">
            <a:extLst>
              <a:ext uri="{FF2B5EF4-FFF2-40B4-BE49-F238E27FC236}">
                <a16:creationId xmlns:a16="http://schemas.microsoft.com/office/drawing/2014/main" id="{61BA521D-3117-481C-93E8-405C07A7F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0" y="-42950"/>
            <a:ext cx="12199730" cy="68405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NEILMAN FAMILY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 Discovery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Last seen April 15</a:t>
            </a:r>
            <a:r>
              <a:rPr lang="en-US" sz="2400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, 1834, departing from Independence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Family Traveled until they reached lake Luther and thought the crater was a mountain range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Traveled up Glaciers past and then over around what its now mount Annie, where they realized that the area was a crater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Joseph Neilman originally referred to the crater as the promised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Established a small camp in a clearing where Joseph eventually built a small cabin and started a small farm.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Arrived in the summer, but eventually winter came</a:t>
            </a:r>
          </a:p>
        </p:txBody>
      </p:sp>
    </p:spTree>
    <p:extLst>
      <p:ext uri="{BB962C8B-B14F-4D97-AF65-F5344CB8AC3E}">
        <p14:creationId xmlns:p14="http://schemas.microsoft.com/office/powerpoint/2010/main" val="206633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log cabin in the woods&#10;&#10;Description automatically generated with low confidence">
            <a:extLst>
              <a:ext uri="{FF2B5EF4-FFF2-40B4-BE49-F238E27FC236}">
                <a16:creationId xmlns:a16="http://schemas.microsoft.com/office/drawing/2014/main" id="{DD87BF2F-4BD4-4AD1-8E11-62529B4392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314" b="17236"/>
          <a:stretch/>
        </p:blipFill>
        <p:spPr>
          <a:xfrm>
            <a:off x="0" y="430772"/>
            <a:ext cx="12192000" cy="59700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NEILMAN FAMILY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Strangeness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Diary was discovered in 1838 by Johansson Sisters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Diary entries began lucid but began to grow more crazed, described strange occurrences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Lights in forest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People running across open fields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Possibly indigenous peoples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Describes Lights in the Sky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Shooting stars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Disappearances </a:t>
            </a:r>
          </a:p>
        </p:txBody>
      </p:sp>
      <p:pic>
        <p:nvPicPr>
          <p:cNvPr id="15" name="Picture 14" descr="A log cabin in a forest&#10;&#10;Description automatically generated with low confidence">
            <a:extLst>
              <a:ext uri="{FF2B5EF4-FFF2-40B4-BE49-F238E27FC236}">
                <a16:creationId xmlns:a16="http://schemas.microsoft.com/office/drawing/2014/main" id="{C3D46EB0-CA24-4BD3-9E40-D0DEBF9C74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150" y="2633999"/>
            <a:ext cx="4113886" cy="2743930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C672CB4-04B1-4DA3-9A40-0DC3B9EFBD4F}"/>
              </a:ext>
            </a:extLst>
          </p:cNvPr>
          <p:cNvSpPr txBox="1"/>
          <p:nvPr/>
        </p:nvSpPr>
        <p:spPr>
          <a:xfrm>
            <a:off x="6719029" y="5205039"/>
            <a:ext cx="1524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Neilman Cabin in 2019</a:t>
            </a:r>
          </a:p>
        </p:txBody>
      </p:sp>
    </p:spTree>
    <p:extLst>
      <p:ext uri="{BB962C8B-B14F-4D97-AF65-F5344CB8AC3E}">
        <p14:creationId xmlns:p14="http://schemas.microsoft.com/office/powerpoint/2010/main" val="3469490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ad with trees on the side&#10;&#10;Description automatically generated with low confidence">
            <a:extLst>
              <a:ext uri="{FF2B5EF4-FFF2-40B4-BE49-F238E27FC236}">
                <a16:creationId xmlns:a16="http://schemas.microsoft.com/office/drawing/2014/main" id="{AA24F3C8-8432-4700-A7E1-2159A99E8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71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NEILMAN FAMILY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The Disappearances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73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Diary describes disappearances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Francine disappeared, through to have been exploring caves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Rachel and Emma went to search and were never seen again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Remains have been found on </a:t>
            </a:r>
            <a:r>
              <a:rPr lang="en-US" sz="2150" dirty="0" err="1">
                <a:solidFill>
                  <a:schemeClr val="bg1">
                    <a:lumMod val="95000"/>
                  </a:schemeClr>
                </a:solidFill>
              </a:rPr>
              <a:t>Numidea</a:t>
            </a: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 Island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Unknown why Joseph did not go with them, he does not elaborate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Annie disappeared in the middle of the night from the house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Joseph Describes that she “Ran from the voice of god in the dark of night”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Last entry is on 16</a:t>
            </a:r>
            <a:r>
              <a:rPr lang="en-US" sz="2150" baseline="30000" dirty="0">
                <a:solidFill>
                  <a:schemeClr val="bg1">
                    <a:lumMod val="95000"/>
                  </a:schemeClr>
                </a:solidFill>
              </a:rPr>
              <a:t>th</a:t>
            </a: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 of January, Joseph says “I can finally see the light of god descending from the havens, I shall be rewarded for the work I have done on the mortal plane”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150" dirty="0">
                <a:solidFill>
                  <a:schemeClr val="bg1">
                    <a:lumMod val="95000"/>
                  </a:schemeClr>
                </a:solidFill>
              </a:rPr>
              <a:t>His body has never been found</a:t>
            </a:r>
          </a:p>
        </p:txBody>
      </p:sp>
    </p:spTree>
    <p:extLst>
      <p:ext uri="{BB962C8B-B14F-4D97-AF65-F5344CB8AC3E}">
        <p14:creationId xmlns:p14="http://schemas.microsoft.com/office/powerpoint/2010/main" val="185821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rry night sky over trees&#10;&#10;Description automatically generated with low confidence">
            <a:extLst>
              <a:ext uri="{FF2B5EF4-FFF2-40B4-BE49-F238E27FC236}">
                <a16:creationId xmlns:a16="http://schemas.microsoft.com/office/drawing/2014/main" id="{7AC59277-8EDE-45B4-A452-4F57598F0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375"/>
          <a:stretch/>
        </p:blipFill>
        <p:spPr>
          <a:xfrm>
            <a:off x="0" y="0"/>
            <a:ext cx="12192000" cy="66690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884CD25-B56D-4662-8FC9-AB9F87476984}"/>
              </a:ext>
            </a:extLst>
          </p:cNvPr>
          <p:cNvSpPr/>
          <p:nvPr/>
        </p:nvSpPr>
        <p:spPr>
          <a:xfrm>
            <a:off x="0" y="-21475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BD9DCA-D0EE-4B8A-81C2-1156AEF4502E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F6AC989C-4232-423E-BA96-CFBB0DEF8D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749" y="53480"/>
            <a:ext cx="268985" cy="3502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F6FC870-5A2C-4916-AC67-032506FDAD37}"/>
              </a:ext>
            </a:extLst>
          </p:cNvPr>
          <p:cNvSpPr txBox="1">
            <a:spLocks/>
          </p:cNvSpPr>
          <p:nvPr/>
        </p:nvSpPr>
        <p:spPr>
          <a:xfrm>
            <a:off x="10286352" y="70002"/>
            <a:ext cx="1569096" cy="228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Saranoma Crater National Park</a:t>
            </a:r>
          </a:p>
          <a:p>
            <a:pPr algn="r"/>
            <a:r>
              <a:rPr lang="en-US" sz="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Oregon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3B02309-E668-4281-B050-175BCD7D8757}"/>
              </a:ext>
            </a:extLst>
          </p:cNvPr>
          <p:cNvSpPr txBox="1">
            <a:spLocks/>
          </p:cNvSpPr>
          <p:nvPr/>
        </p:nvSpPr>
        <p:spPr>
          <a:xfrm>
            <a:off x="0" y="-42950"/>
            <a:ext cx="4508500" cy="4572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spc="3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NEILMAN FAMILY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7E65E7-10BF-4D7F-A149-75C2E18BF7EE}"/>
              </a:ext>
            </a:extLst>
          </p:cNvPr>
          <p:cNvSpPr/>
          <p:nvPr/>
        </p:nvSpPr>
        <p:spPr>
          <a:xfrm>
            <a:off x="965200" y="1040885"/>
            <a:ext cx="9994900" cy="4776229"/>
          </a:xfrm>
          <a:prstGeom prst="rect">
            <a:avLst/>
          </a:prstGeom>
          <a:solidFill>
            <a:srgbClr val="C4C4C4">
              <a:alpha val="6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82F95D-A428-40CB-9B94-639575F71621}"/>
              </a:ext>
            </a:extLst>
          </p:cNvPr>
          <p:cNvSpPr txBox="1"/>
          <p:nvPr/>
        </p:nvSpPr>
        <p:spPr>
          <a:xfrm>
            <a:off x="1143000" y="1245754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Death Hypotheses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E799FE-994C-406E-A4BC-C2E7BD71B0AB}"/>
              </a:ext>
            </a:extLst>
          </p:cNvPr>
          <p:cNvCxnSpPr>
            <a:cxnSpLocks/>
          </p:cNvCxnSpPr>
          <p:nvPr/>
        </p:nvCxnSpPr>
        <p:spPr>
          <a:xfrm>
            <a:off x="1222375" y="1829440"/>
            <a:ext cx="53117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34E1157-7F97-4016-A912-681EF4667D78}"/>
              </a:ext>
            </a:extLst>
          </p:cNvPr>
          <p:cNvSpPr txBox="1"/>
          <p:nvPr/>
        </p:nvSpPr>
        <p:spPr>
          <a:xfrm>
            <a:off x="1143000" y="1829440"/>
            <a:ext cx="95804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Francine Died exploring caves, possibly from a fall, or possibly from starvation after getting lost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Rachel and Emma possible died from falling or a falling branch.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It is also suspected they were murdered by Joseph as diary describes a debilitating mental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Annie is suspected to have been killed by Joseph but only for lack of an explanation; true death is unknown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Misconceptions/Unlikely Hypotheses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Killed by Native Americans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Aliens</a:t>
            </a:r>
          </a:p>
        </p:txBody>
      </p:sp>
      <p:pic>
        <p:nvPicPr>
          <p:cNvPr id="15" name="Picture 14" descr="A picture containing text, indoor, stone&#10;&#10;Description automatically generated">
            <a:extLst>
              <a:ext uri="{FF2B5EF4-FFF2-40B4-BE49-F238E27FC236}">
                <a16:creationId xmlns:a16="http://schemas.microsoft.com/office/drawing/2014/main" id="{45C8CA79-6A3B-486A-8886-C9A787938A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57" y="4139482"/>
            <a:ext cx="3336195" cy="1393997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66F5BE9-6146-44DC-8AD5-13E3D961006A}"/>
              </a:ext>
            </a:extLst>
          </p:cNvPr>
          <p:cNvSpPr txBox="1"/>
          <p:nvPr/>
        </p:nvSpPr>
        <p:spPr>
          <a:xfrm>
            <a:off x="6950156" y="5436241"/>
            <a:ext cx="22033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bg1">
                    <a:lumMod val="95000"/>
                  </a:schemeClr>
                </a:solidFill>
              </a:rPr>
              <a:t>Recovered Skull Fragments of Emma</a:t>
            </a:r>
          </a:p>
        </p:txBody>
      </p:sp>
    </p:spTree>
    <p:extLst>
      <p:ext uri="{BB962C8B-B14F-4D97-AF65-F5344CB8AC3E}">
        <p14:creationId xmlns:p14="http://schemas.microsoft.com/office/powerpoint/2010/main" val="2913484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1310</TotalTime>
  <Words>2178</Words>
  <Application>Microsoft Office PowerPoint</Application>
  <PresentationFormat>Widescreen</PresentationFormat>
  <Paragraphs>318</Paragraphs>
  <Slides>25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Saranoma Crater</dc:title>
  <dc:creator>Phillip King</dc:creator>
  <cp:lastModifiedBy>Phillip King</cp:lastModifiedBy>
  <cp:revision>7</cp:revision>
  <dcterms:created xsi:type="dcterms:W3CDTF">2022-01-07T05:08:25Z</dcterms:created>
  <dcterms:modified xsi:type="dcterms:W3CDTF">2022-01-08T22:00:11Z</dcterms:modified>
</cp:coreProperties>
</file>